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A924F94-7C17-4625-BE3E-61D0F03533A2}" type="datetimeFigureOut">
              <a:rPr lang="en-US" smtClean="0"/>
              <a:t>12/12/2013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578C61B-23E5-4B71-B967-F481747B33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sales@ftwilliam.com" TargetMode="External"/><Relationship Id="rId2" Type="http://schemas.openxmlformats.org/officeDocument/2006/relationships/hyperlink" Target="http://www.ftwilliam.com/Docs/ftw1099_fulfillment_pricing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ftwilliam.com 1099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Holly Roussel-Godfrey &amp; Sarah </a:t>
            </a:r>
            <a:r>
              <a:rPr lang="en-US" dirty="0" err="1" smtClean="0"/>
              <a:t>MArtineau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7" y="152400"/>
            <a:ext cx="6200775" cy="48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51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b="0" dirty="0"/>
              <a:t>New distribution Code D added for the 1099-R. </a:t>
            </a:r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New fields on the 1099-MISC </a:t>
            </a:r>
            <a:endParaRPr lang="en-US" sz="2000" b="0" dirty="0" smtClean="0"/>
          </a:p>
          <a:p>
            <a:pPr>
              <a:buFont typeface="Arial" pitchFamily="34" charset="0"/>
              <a:buChar char="•"/>
            </a:pPr>
            <a:r>
              <a:rPr lang="en-US" sz="2000" b="0" dirty="0" smtClean="0"/>
              <a:t>Uploading Data?</a:t>
            </a:r>
            <a:endParaRPr lang="en-US" sz="2000" b="0" dirty="0"/>
          </a:p>
          <a:p>
            <a:pPr lvl="2">
              <a:buFont typeface="Arial" pitchFamily="34" charset="0"/>
              <a:buChar char="•"/>
            </a:pPr>
            <a:r>
              <a:rPr lang="en-US" sz="2000" b="0" dirty="0" err="1"/>
              <a:t>PartForeignTax</a:t>
            </a:r>
            <a:r>
              <a:rPr lang="en-US" sz="2000" b="0" dirty="0"/>
              <a:t> - Foreign Tax </a:t>
            </a:r>
            <a:r>
              <a:rPr lang="en-US" sz="2000" b="0" dirty="0" smtClean="0"/>
              <a:t>Paid (Upload Schema) </a:t>
            </a:r>
            <a:endParaRPr lang="en-US" sz="2000" b="0" dirty="0"/>
          </a:p>
          <a:p>
            <a:pPr lvl="2">
              <a:buFont typeface="Arial" pitchFamily="34" charset="0"/>
              <a:buChar char="•"/>
            </a:pPr>
            <a:r>
              <a:rPr lang="en-US" sz="2000" b="0" dirty="0" err="1"/>
              <a:t>PartForeignCountry</a:t>
            </a:r>
            <a:r>
              <a:rPr lang="en-US" sz="2000" b="0" dirty="0"/>
              <a:t> - Foreign Country or U.S. Possession </a:t>
            </a:r>
            <a:endParaRPr lang="en-US" sz="2000" b="0" dirty="0" smtClean="0"/>
          </a:p>
          <a:p>
            <a:pPr lvl="2">
              <a:buFont typeface="Arial" pitchFamily="34" charset="0"/>
              <a:buChar char="•"/>
            </a:pPr>
            <a:r>
              <a:rPr lang="en-US" sz="2000" dirty="0"/>
              <a:t>Row </a:t>
            </a:r>
            <a:r>
              <a:rPr lang="en-US" sz="2000" dirty="0" smtClean="0"/>
              <a:t>P (or any column header with IND): </a:t>
            </a:r>
            <a:r>
              <a:rPr lang="en-US" sz="2000" dirty="0"/>
              <a:t>1= Check the box and 0/Blank = </a:t>
            </a:r>
            <a:r>
              <a:rPr lang="en-US" sz="2000" dirty="0" smtClean="0"/>
              <a:t>Unchecked</a:t>
            </a:r>
            <a:endParaRPr lang="en-US" sz="2000" b="0" dirty="0"/>
          </a:p>
          <a:p>
            <a:pPr>
              <a:buFont typeface="Arial" pitchFamily="34" charset="0"/>
              <a:buChar char="•"/>
            </a:pPr>
            <a:r>
              <a:rPr lang="en-US" sz="2000" b="0" dirty="0"/>
              <a:t>The 1099-DIV and 1099-INT have added Copy 1 for </a:t>
            </a:r>
            <a:r>
              <a:rPr lang="en-US" sz="2000" b="0" dirty="0" smtClean="0"/>
              <a:t>state</a:t>
            </a:r>
            <a:endParaRPr lang="en-US" sz="2000" b="0" dirty="0"/>
          </a:p>
          <a:p>
            <a:endParaRPr lang="en-US" b="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0"/>
            <a:ext cx="62007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428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Housekeeping 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b="0" dirty="0" smtClean="0"/>
              <a:t>The </a:t>
            </a:r>
            <a:r>
              <a:rPr lang="en-US" sz="1800" b="0" dirty="0"/>
              <a:t>1099-INT Copy A is now a 2-UP Form. </a:t>
            </a:r>
          </a:p>
          <a:p>
            <a:pPr>
              <a:buFont typeface="Arial" pitchFamily="34" charset="0"/>
              <a:buChar char="•"/>
            </a:pPr>
            <a:r>
              <a:rPr lang="en-US" sz="1800" b="0" dirty="0"/>
              <a:t>The 2012 1099 State and Correction Fulfillment Service closed on November 30, 2013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>
              <a:buFont typeface="Arial" pitchFamily="34" charset="0"/>
              <a:buChar char="•"/>
            </a:pPr>
            <a:r>
              <a:rPr lang="en-US" sz="1800" b="0" dirty="0"/>
              <a:t>The IRS FIRE Site will be closed for yearly updates starting December 13, 2013 at 6 PM Eastern Standard Time through January 20, 2014. </a:t>
            </a:r>
          </a:p>
          <a:p>
            <a:pPr lvl="2">
              <a:buFont typeface="Arial" pitchFamily="34" charset="0"/>
              <a:buChar char="•"/>
            </a:pPr>
            <a:r>
              <a:rPr lang="en-US" sz="1800" dirty="0"/>
              <a:t>You may continue to create batch files during this </a:t>
            </a:r>
            <a:r>
              <a:rPr lang="en-US" sz="1800" dirty="0" smtClean="0"/>
              <a:t>time and submit for fulfillment in January 2014. </a:t>
            </a:r>
            <a:r>
              <a:rPr lang="en-US" sz="1800" dirty="0"/>
              <a:t>Printing and mailing will continue, however, electronic filing will take place when the site is back up and running on </a:t>
            </a:r>
            <a:r>
              <a:rPr lang="en-US" sz="1800" dirty="0" smtClean="0"/>
              <a:t>January 20, 2014.</a:t>
            </a:r>
            <a:endParaRPr lang="en-US" sz="1800" dirty="0"/>
          </a:p>
          <a:p>
            <a:endParaRPr lang="en-US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" y="4572000"/>
            <a:ext cx="62007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44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Forms Pricing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b="0" dirty="0" smtClean="0"/>
              <a:t>The 1099 Software is available for  $390/year for unlimited plans.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Includes access for unlimited concurrent users</a:t>
            </a:r>
          </a:p>
          <a:p>
            <a:pPr lvl="2">
              <a:buFont typeface="Arial" pitchFamily="34" charset="0"/>
              <a:buChar char="•"/>
            </a:pPr>
            <a:r>
              <a:rPr lang="en-US" b="0" dirty="0" smtClean="0"/>
              <a:t>Includes batch upload tool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Includes batch printing functionality</a:t>
            </a:r>
          </a:p>
          <a:p>
            <a:pPr>
              <a:buFont typeface="Arial" pitchFamily="34" charset="0"/>
              <a:buChar char="•"/>
            </a:pPr>
            <a:r>
              <a:rPr lang="en-US" b="0" dirty="0" smtClean="0"/>
              <a:t>The fulfillment Service is available for additional fees.</a:t>
            </a:r>
          </a:p>
          <a:p>
            <a:pPr marL="0" indent="0"/>
            <a:r>
              <a:rPr lang="en-US" b="0" dirty="0" smtClean="0">
                <a:hlinkClick r:id="rId2"/>
              </a:rPr>
              <a:t>http</a:t>
            </a:r>
            <a:r>
              <a:rPr lang="en-US" b="0" dirty="0">
                <a:hlinkClick r:id="rId2"/>
              </a:rPr>
              <a:t>://</a:t>
            </a:r>
            <a:r>
              <a:rPr lang="en-US" b="0" dirty="0" smtClean="0">
                <a:hlinkClick r:id="rId2"/>
              </a:rPr>
              <a:t>www.ftwilliam.com/Docs/ftw1099_fulfillment_pricing.pdf</a:t>
            </a:r>
            <a:endParaRPr lang="en-US" b="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b="0" dirty="0" smtClean="0"/>
              <a:t>Please contact </a:t>
            </a:r>
            <a:r>
              <a:rPr lang="en-US" b="0" dirty="0" smtClean="0">
                <a:hlinkClick r:id="rId3"/>
              </a:rPr>
              <a:t>sales@ftwilliam.com</a:t>
            </a:r>
            <a:r>
              <a:rPr lang="en-US" b="0" dirty="0" smtClean="0"/>
              <a:t> or call 800.596.0714 with your questions.</a:t>
            </a:r>
          </a:p>
          <a:p>
            <a:pPr marL="0" indent="0"/>
            <a:endParaRPr lang="en-US" dirty="0" smtClean="0"/>
          </a:p>
          <a:p>
            <a:pPr lvl="2">
              <a:buFont typeface="Arial" pitchFamily="34" charset="0"/>
              <a:buChar char="•"/>
            </a:pPr>
            <a:endParaRPr lang="en-US" b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" y="4572000"/>
            <a:ext cx="6200775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07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10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0D71E9"/>
      </a:accent2>
      <a:accent3>
        <a:srgbClr val="76DE42"/>
      </a:accent3>
      <a:accent4>
        <a:srgbClr val="D50D67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195</TotalTime>
  <Words>225</Words>
  <Application>Microsoft Office PowerPoint</Application>
  <PresentationFormat>On-screen Show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Angles</vt:lpstr>
      <vt:lpstr>ftwilliam.com 1099 Software</vt:lpstr>
      <vt:lpstr>Housekeeping</vt:lpstr>
      <vt:lpstr>Housekeeping continued…</vt:lpstr>
      <vt:lpstr>2013 Forms Pricing</vt:lpstr>
    </vt:vector>
  </TitlesOfParts>
  <Company>Wolters Kluwer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WoltersKluwer</dc:creator>
  <cp:lastModifiedBy>WoltersKluwer</cp:lastModifiedBy>
  <cp:revision>14</cp:revision>
  <dcterms:created xsi:type="dcterms:W3CDTF">2013-12-11T19:31:44Z</dcterms:created>
  <dcterms:modified xsi:type="dcterms:W3CDTF">2013-12-12T14:23:50Z</dcterms:modified>
</cp:coreProperties>
</file>